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60" r:id="rId3"/>
    <p:sldId id="257" r:id="rId4"/>
    <p:sldId id="258" r:id="rId5"/>
    <p:sldId id="259" r:id="rId6"/>
  </p:sldIdLst>
  <p:sldSz cx="14630400" cy="8229600"/>
  <p:notesSz cx="8229600" cy="14630400"/>
  <p:embeddedFontLst>
    <p:embeddedFont>
      <p:font typeface="Merriweather" panose="00000500000000000000" pitchFamily="2"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61E"/>
    <a:srgbClr val="0919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388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hasenet.neocities.org/about-website/setting-u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356839" y="1340934"/>
            <a:ext cx="5486400" cy="5547732"/>
          </a:xfrm>
          <a:prstGeom prst="rect">
            <a:avLst/>
          </a:prstGeom>
        </p:spPr>
      </p:pic>
      <p:sp>
        <p:nvSpPr>
          <p:cNvPr id="3" name="Text 0"/>
          <p:cNvSpPr/>
          <p:nvPr/>
        </p:nvSpPr>
        <p:spPr>
          <a:xfrm>
            <a:off x="6344201" y="1513421"/>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to DML in MSSQL</a:t>
            </a:r>
            <a:endParaRPr lang="en-US" sz="4850" dirty="0"/>
          </a:p>
        </p:txBody>
      </p:sp>
      <p:sp>
        <p:nvSpPr>
          <p:cNvPr id="4" name="Text 1"/>
          <p:cNvSpPr/>
          <p:nvPr/>
        </p:nvSpPr>
        <p:spPr>
          <a:xfrm>
            <a:off x="6350198" y="3202576"/>
            <a:ext cx="7416403"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Data Manipulation Language (DML) enables users to insert, update, delete, and retrieve data from a database. It plays a vital role in managing dynamic applications by ensuring efficient data handling. In SQL Server, DML commands help maintain data consistency, especially when used with transactions. This ensures reliability and integrity in database operations.</a:t>
            </a:r>
            <a:endParaRPr lang="en-US" sz="1900" dirty="0"/>
          </a:p>
        </p:txBody>
      </p:sp>
      <p:sp>
        <p:nvSpPr>
          <p:cNvPr id="5" name="Rectangle 4">
            <a:extLst>
              <a:ext uri="{FF2B5EF4-FFF2-40B4-BE49-F238E27FC236}">
                <a16:creationId xmlns:a16="http://schemas.microsoft.com/office/drawing/2014/main" id="{62BD8B40-9047-04D8-FADA-DDDD1801D00A}"/>
              </a:ext>
            </a:extLst>
          </p:cNvPr>
          <p:cNvSpPr/>
          <p:nvPr/>
        </p:nvSpPr>
        <p:spPr>
          <a:xfrm>
            <a:off x="12322098" y="7237141"/>
            <a:ext cx="2230243" cy="892098"/>
          </a:xfrm>
          <a:prstGeom prst="rect">
            <a:avLst/>
          </a:prstGeom>
          <a:solidFill>
            <a:srgbClr val="091921"/>
          </a:solidFill>
          <a:ln>
            <a:solidFill>
              <a:srgbClr val="091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600"/>
          </a:xfrm>
          <a:prstGeom prst="rect">
            <a:avLst/>
          </a:prstGeom>
        </p:spPr>
      </p:pic>
      <p:sp>
        <p:nvSpPr>
          <p:cNvPr id="3" name="Text 0"/>
          <p:cNvSpPr/>
          <p:nvPr/>
        </p:nvSpPr>
        <p:spPr>
          <a:xfrm>
            <a:off x="863798" y="1050250"/>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DML Best Practices</a:t>
            </a:r>
            <a:endParaRPr lang="en-US" sz="4850" dirty="0"/>
          </a:p>
        </p:txBody>
      </p:sp>
      <p:sp>
        <p:nvSpPr>
          <p:cNvPr id="4" name="Shape 1"/>
          <p:cNvSpPr/>
          <p:nvPr/>
        </p:nvSpPr>
        <p:spPr>
          <a:xfrm>
            <a:off x="863798" y="2191703"/>
            <a:ext cx="185023" cy="928330"/>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5" name="Text 2"/>
          <p:cNvSpPr/>
          <p:nvPr/>
        </p:nvSpPr>
        <p:spPr>
          <a:xfrm>
            <a:off x="1418987" y="2191703"/>
            <a:ext cx="3321844"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Parameterized queries</a:t>
            </a:r>
            <a:endParaRPr lang="en-US" sz="2400" dirty="0"/>
          </a:p>
        </p:txBody>
      </p:sp>
      <p:sp>
        <p:nvSpPr>
          <p:cNvPr id="6" name="Text 3"/>
          <p:cNvSpPr/>
          <p:nvPr/>
        </p:nvSpPr>
        <p:spPr>
          <a:xfrm>
            <a:off x="1418987" y="2725222"/>
            <a:ext cx="6861215"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Prevent SQL injection.</a:t>
            </a:r>
            <a:endParaRPr lang="en-US" sz="1900" dirty="0"/>
          </a:p>
        </p:txBody>
      </p:sp>
      <p:sp>
        <p:nvSpPr>
          <p:cNvPr id="7" name="Shape 4"/>
          <p:cNvSpPr/>
          <p:nvPr/>
        </p:nvSpPr>
        <p:spPr>
          <a:xfrm>
            <a:off x="1233964" y="3366849"/>
            <a:ext cx="185023" cy="928330"/>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8" name="Text 5"/>
          <p:cNvSpPr/>
          <p:nvPr/>
        </p:nvSpPr>
        <p:spPr>
          <a:xfrm>
            <a:off x="1789152" y="336684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Indexing</a:t>
            </a:r>
            <a:endParaRPr lang="en-US" sz="2400" dirty="0"/>
          </a:p>
        </p:txBody>
      </p:sp>
      <p:sp>
        <p:nvSpPr>
          <p:cNvPr id="9" name="Text 6"/>
          <p:cNvSpPr/>
          <p:nvPr/>
        </p:nvSpPr>
        <p:spPr>
          <a:xfrm>
            <a:off x="1789152" y="3900368"/>
            <a:ext cx="6491049"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Improve performance.</a:t>
            </a:r>
            <a:endParaRPr lang="en-US" sz="1900" dirty="0"/>
          </a:p>
        </p:txBody>
      </p:sp>
      <p:sp>
        <p:nvSpPr>
          <p:cNvPr id="10" name="Shape 7"/>
          <p:cNvSpPr/>
          <p:nvPr/>
        </p:nvSpPr>
        <p:spPr>
          <a:xfrm>
            <a:off x="1604248" y="4541996"/>
            <a:ext cx="185023" cy="928330"/>
          </a:xfrm>
          <a:prstGeom prst="roundRect">
            <a:avLst>
              <a:gd name="adj" fmla="val 56030"/>
            </a:avLst>
          </a:prstGeom>
          <a:solidFill>
            <a:srgbClr val="003180"/>
          </a:solidFill>
          <a:ln w="15240">
            <a:solidFill>
              <a:srgbClr val="194A99"/>
            </a:solidFill>
            <a:prstDash val="solid"/>
          </a:ln>
        </p:spPr>
        <p:txBody>
          <a:bodyPr/>
          <a:lstStyle/>
          <a:p>
            <a:endParaRPr lang="en-IN"/>
          </a:p>
        </p:txBody>
      </p:sp>
      <p:sp>
        <p:nvSpPr>
          <p:cNvPr id="11" name="Text 8"/>
          <p:cNvSpPr/>
          <p:nvPr/>
        </p:nvSpPr>
        <p:spPr>
          <a:xfrm>
            <a:off x="2159437" y="454199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Transactions</a:t>
            </a:r>
            <a:endParaRPr lang="en-US" sz="2400" dirty="0"/>
          </a:p>
        </p:txBody>
      </p:sp>
      <p:sp>
        <p:nvSpPr>
          <p:cNvPr id="12" name="Text 9"/>
          <p:cNvSpPr/>
          <p:nvPr/>
        </p:nvSpPr>
        <p:spPr>
          <a:xfrm>
            <a:off x="2159437" y="5075515"/>
            <a:ext cx="6120765"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Ensure ACID properties.</a:t>
            </a:r>
            <a:endParaRPr lang="en-US" sz="1900" dirty="0"/>
          </a:p>
        </p:txBody>
      </p:sp>
      <p:sp>
        <p:nvSpPr>
          <p:cNvPr id="13" name="Text 10"/>
          <p:cNvSpPr/>
          <p:nvPr/>
        </p:nvSpPr>
        <p:spPr>
          <a:xfrm>
            <a:off x="863798" y="5994797"/>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Handle errors and exceptions. Validate data and constraints to maintain integrity. Monitor and audit DML operations. Encapsulate logic in stored procedures.</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105936"/>
            <a:ext cx="5486400" cy="8017727"/>
          </a:xfrm>
          <a:prstGeom prst="rect">
            <a:avLst/>
          </a:prstGeom>
        </p:spPr>
      </p:pic>
      <p:sp>
        <p:nvSpPr>
          <p:cNvPr id="3" name="Text 0"/>
          <p:cNvSpPr/>
          <p:nvPr/>
        </p:nvSpPr>
        <p:spPr>
          <a:xfrm>
            <a:off x="6279713" y="799862"/>
            <a:ext cx="7557373" cy="1416844"/>
          </a:xfrm>
          <a:prstGeom prst="rect">
            <a:avLst/>
          </a:prstGeom>
          <a:noFill/>
          <a:ln/>
        </p:spPr>
        <p:txBody>
          <a:bodyPr wrap="square" lIns="0" tIns="0" rIns="0" bIns="0" rtlCol="0" anchor="t"/>
          <a:lstStyle/>
          <a:p>
            <a:pPr marL="0" indent="0" algn="l">
              <a:lnSpc>
                <a:spcPts val="5550"/>
              </a:lnSpc>
              <a:buNone/>
            </a:pPr>
            <a:r>
              <a:rPr lang="en-US" sz="4450" dirty="0">
                <a:solidFill>
                  <a:srgbClr val="F5F0F0"/>
                </a:solidFill>
                <a:latin typeface="Merriweather" pitchFamily="34" charset="0"/>
                <a:ea typeface="Merriweather" pitchFamily="34" charset="-122"/>
                <a:cs typeface="Merriweather" pitchFamily="34" charset="-120"/>
              </a:rPr>
              <a:t>SELECT Statement: Retrieving Data</a:t>
            </a:r>
            <a:endParaRPr lang="en-US" sz="4450" dirty="0"/>
          </a:p>
        </p:txBody>
      </p:sp>
      <p:sp>
        <p:nvSpPr>
          <p:cNvPr id="4" name="Shape 1"/>
          <p:cNvSpPr/>
          <p:nvPr/>
        </p:nvSpPr>
        <p:spPr>
          <a:xfrm>
            <a:off x="6279713" y="2811542"/>
            <a:ext cx="509945" cy="509945"/>
          </a:xfrm>
          <a:prstGeom prst="roundRect">
            <a:avLst>
              <a:gd name="adj" fmla="val 18670"/>
            </a:avLst>
          </a:prstGeom>
          <a:solidFill>
            <a:srgbClr val="003180"/>
          </a:solidFill>
          <a:ln w="7620">
            <a:solidFill>
              <a:srgbClr val="194A99"/>
            </a:solidFill>
            <a:prstDash val="solid"/>
          </a:ln>
        </p:spPr>
        <p:txBody>
          <a:bodyPr/>
          <a:lstStyle/>
          <a:p>
            <a:endParaRPr lang="en-IN"/>
          </a:p>
        </p:txBody>
      </p:sp>
      <p:sp>
        <p:nvSpPr>
          <p:cNvPr id="5" name="Text 2"/>
          <p:cNvSpPr/>
          <p:nvPr/>
        </p:nvSpPr>
        <p:spPr>
          <a:xfrm>
            <a:off x="7016234" y="2811542"/>
            <a:ext cx="2833449" cy="354211"/>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Basic Syntax</a:t>
            </a:r>
            <a:endParaRPr lang="en-US" sz="2200" dirty="0"/>
          </a:p>
        </p:txBody>
      </p:sp>
      <p:sp>
        <p:nvSpPr>
          <p:cNvPr id="6" name="Text 3"/>
          <p:cNvSpPr/>
          <p:nvPr/>
        </p:nvSpPr>
        <p:spPr>
          <a:xfrm>
            <a:off x="7016234" y="3301722"/>
            <a:ext cx="2928938" cy="1450657"/>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`SELECT column1, column2 FROM table_name;` retrieves specific columns.</a:t>
            </a:r>
            <a:endParaRPr lang="en-US" sz="1750" dirty="0"/>
          </a:p>
        </p:txBody>
      </p:sp>
      <p:sp>
        <p:nvSpPr>
          <p:cNvPr id="7" name="Shape 4"/>
          <p:cNvSpPr/>
          <p:nvPr/>
        </p:nvSpPr>
        <p:spPr>
          <a:xfrm>
            <a:off x="10171748" y="2811542"/>
            <a:ext cx="509945" cy="509945"/>
          </a:xfrm>
          <a:prstGeom prst="roundRect">
            <a:avLst>
              <a:gd name="adj" fmla="val 18670"/>
            </a:avLst>
          </a:prstGeom>
          <a:solidFill>
            <a:srgbClr val="003180"/>
          </a:solidFill>
          <a:ln w="7620">
            <a:solidFill>
              <a:srgbClr val="194A99"/>
            </a:solidFill>
            <a:prstDash val="solid"/>
          </a:ln>
        </p:spPr>
        <p:txBody>
          <a:bodyPr/>
          <a:lstStyle/>
          <a:p>
            <a:endParaRPr lang="en-IN"/>
          </a:p>
        </p:txBody>
      </p:sp>
      <p:sp>
        <p:nvSpPr>
          <p:cNvPr id="8" name="Text 5"/>
          <p:cNvSpPr/>
          <p:nvPr/>
        </p:nvSpPr>
        <p:spPr>
          <a:xfrm>
            <a:off x="10908268" y="2811542"/>
            <a:ext cx="2833449" cy="354211"/>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Filter with WHERE</a:t>
            </a:r>
            <a:endParaRPr lang="en-US" sz="2200" dirty="0"/>
          </a:p>
        </p:txBody>
      </p:sp>
      <p:sp>
        <p:nvSpPr>
          <p:cNvPr id="9" name="Text 6"/>
          <p:cNvSpPr/>
          <p:nvPr/>
        </p:nvSpPr>
        <p:spPr>
          <a:xfrm>
            <a:off x="10908268" y="3301722"/>
            <a:ext cx="2928938" cy="1450657"/>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`SELECT * FROM table_name WHERE condition;` filters based on conditions.</a:t>
            </a:r>
            <a:endParaRPr lang="en-US" sz="1750" dirty="0"/>
          </a:p>
        </p:txBody>
      </p:sp>
      <p:sp>
        <p:nvSpPr>
          <p:cNvPr id="10" name="Shape 7"/>
          <p:cNvSpPr/>
          <p:nvPr/>
        </p:nvSpPr>
        <p:spPr>
          <a:xfrm>
            <a:off x="6279713" y="5233868"/>
            <a:ext cx="509945" cy="509945"/>
          </a:xfrm>
          <a:prstGeom prst="roundRect">
            <a:avLst>
              <a:gd name="adj" fmla="val 18670"/>
            </a:avLst>
          </a:prstGeom>
          <a:solidFill>
            <a:srgbClr val="003180"/>
          </a:solidFill>
          <a:ln w="7620">
            <a:solidFill>
              <a:srgbClr val="194A99"/>
            </a:solidFill>
            <a:prstDash val="solid"/>
          </a:ln>
        </p:spPr>
        <p:txBody>
          <a:bodyPr/>
          <a:lstStyle/>
          <a:p>
            <a:endParaRPr lang="en-IN"/>
          </a:p>
        </p:txBody>
      </p:sp>
      <p:sp>
        <p:nvSpPr>
          <p:cNvPr id="11" name="Text 8"/>
          <p:cNvSpPr/>
          <p:nvPr/>
        </p:nvSpPr>
        <p:spPr>
          <a:xfrm>
            <a:off x="7016234" y="5233868"/>
            <a:ext cx="2833449" cy="354211"/>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Sort with ORDER BY</a:t>
            </a:r>
            <a:endParaRPr lang="en-US" sz="2200" dirty="0"/>
          </a:p>
        </p:txBody>
      </p:sp>
      <p:sp>
        <p:nvSpPr>
          <p:cNvPr id="12" name="Text 9"/>
          <p:cNvSpPr/>
          <p:nvPr/>
        </p:nvSpPr>
        <p:spPr>
          <a:xfrm>
            <a:off x="7016234" y="5724049"/>
            <a:ext cx="6820853" cy="725329"/>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`SELECT * FROM table_name ORDER BY column_name;` sorts results.</a:t>
            </a:r>
            <a:endParaRPr lang="en-US" sz="1750" dirty="0"/>
          </a:p>
        </p:txBody>
      </p:sp>
      <p:sp>
        <p:nvSpPr>
          <p:cNvPr id="13" name="Text 10"/>
          <p:cNvSpPr/>
          <p:nvPr/>
        </p:nvSpPr>
        <p:spPr>
          <a:xfrm>
            <a:off x="6279713" y="6704290"/>
            <a:ext cx="7557373" cy="725329"/>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Use aggregate functions like COUNT, SUM, and AVG. The DISTINCT keyword retrieves unique values.</a:t>
            </a:r>
            <a:endParaRPr lang="en-US" sz="1750" dirty="0"/>
          </a:p>
        </p:txBody>
      </p:sp>
      <p:sp>
        <p:nvSpPr>
          <p:cNvPr id="14" name="Rectangle 13">
            <a:extLst>
              <a:ext uri="{FF2B5EF4-FFF2-40B4-BE49-F238E27FC236}">
                <a16:creationId xmlns:a16="http://schemas.microsoft.com/office/drawing/2014/main" id="{37133C15-A738-C38E-EA53-74B7919C295A}"/>
              </a:ext>
            </a:extLst>
          </p:cNvPr>
          <p:cNvSpPr/>
          <p:nvPr/>
        </p:nvSpPr>
        <p:spPr>
          <a:xfrm>
            <a:off x="12322098" y="7237141"/>
            <a:ext cx="2230243" cy="892098"/>
          </a:xfrm>
          <a:prstGeom prst="rect">
            <a:avLst/>
          </a:prstGeom>
          <a:solidFill>
            <a:srgbClr val="091921"/>
          </a:solidFill>
          <a:ln>
            <a:solidFill>
              <a:srgbClr val="091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rot="10800000">
            <a:off x="-1" y="0"/>
            <a:ext cx="14630401" cy="2511504"/>
          </a:xfrm>
          <a:prstGeom prst="rect">
            <a:avLst/>
          </a:prstGeom>
        </p:spPr>
      </p:pic>
      <p:sp>
        <p:nvSpPr>
          <p:cNvPr id="3" name="Text 0"/>
          <p:cNvSpPr/>
          <p:nvPr/>
        </p:nvSpPr>
        <p:spPr>
          <a:xfrm>
            <a:off x="703183" y="3063954"/>
            <a:ext cx="8908375" cy="627817"/>
          </a:xfrm>
          <a:prstGeom prst="rect">
            <a:avLst/>
          </a:prstGeom>
          <a:noFill/>
          <a:ln/>
        </p:spPr>
        <p:txBody>
          <a:bodyPr wrap="none" lIns="0" tIns="0" rIns="0" bIns="0" rtlCol="0" anchor="t"/>
          <a:lstStyle/>
          <a:p>
            <a:pPr marL="0" indent="0" algn="l">
              <a:lnSpc>
                <a:spcPts val="4900"/>
              </a:lnSpc>
              <a:buNone/>
            </a:pPr>
            <a:r>
              <a:rPr lang="en-US" sz="3950" dirty="0">
                <a:solidFill>
                  <a:srgbClr val="F5F0F0"/>
                </a:solidFill>
                <a:latin typeface="Merriweather" pitchFamily="34" charset="0"/>
                <a:ea typeface="Merriweather" pitchFamily="34" charset="-122"/>
                <a:cs typeface="Merriweather" pitchFamily="34" charset="-120"/>
              </a:rPr>
              <a:t>INSERT Statement: Adding New Data</a:t>
            </a:r>
            <a:endParaRPr lang="en-US" sz="3950" dirty="0"/>
          </a:p>
        </p:txBody>
      </p:sp>
      <p:pic>
        <p:nvPicPr>
          <p:cNvPr id="4" name="Image 1" descr="preencoded.png"/>
          <p:cNvPicPr>
            <a:picLocks noChangeAspect="1"/>
          </p:cNvPicPr>
          <p:nvPr/>
        </p:nvPicPr>
        <p:blipFill>
          <a:blip r:embed="rId4"/>
          <a:stretch>
            <a:fillRect/>
          </a:stretch>
        </p:blipFill>
        <p:spPr>
          <a:xfrm>
            <a:off x="703183" y="4028242"/>
            <a:ext cx="502206" cy="502206"/>
          </a:xfrm>
          <a:prstGeom prst="rect">
            <a:avLst/>
          </a:prstGeom>
        </p:spPr>
      </p:pic>
      <p:sp>
        <p:nvSpPr>
          <p:cNvPr id="5" name="Text 1"/>
          <p:cNvSpPr/>
          <p:nvPr/>
        </p:nvSpPr>
        <p:spPr>
          <a:xfrm>
            <a:off x="1406247" y="3993118"/>
            <a:ext cx="2511504" cy="313849"/>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Add Rows</a:t>
            </a:r>
            <a:endParaRPr lang="en-US" sz="1950" dirty="0"/>
          </a:p>
        </p:txBody>
      </p:sp>
      <p:pic>
        <p:nvPicPr>
          <p:cNvPr id="6" name="Image 2" descr="preencoded.png"/>
          <p:cNvPicPr>
            <a:picLocks noChangeAspect="1"/>
          </p:cNvPicPr>
          <p:nvPr/>
        </p:nvPicPr>
        <p:blipFill>
          <a:blip r:embed="rId5"/>
          <a:stretch>
            <a:fillRect/>
          </a:stretch>
        </p:blipFill>
        <p:spPr>
          <a:xfrm>
            <a:off x="703183" y="5168265"/>
            <a:ext cx="502206" cy="502206"/>
          </a:xfrm>
          <a:prstGeom prst="rect">
            <a:avLst/>
          </a:prstGeom>
        </p:spPr>
      </p:pic>
      <p:sp>
        <p:nvSpPr>
          <p:cNvPr id="7" name="Text 2"/>
          <p:cNvSpPr/>
          <p:nvPr/>
        </p:nvSpPr>
        <p:spPr>
          <a:xfrm>
            <a:off x="1406247" y="5133142"/>
            <a:ext cx="2511504" cy="313849"/>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Specify Columns</a:t>
            </a:r>
            <a:endParaRPr lang="en-US" sz="1950" dirty="0"/>
          </a:p>
        </p:txBody>
      </p:sp>
      <p:pic>
        <p:nvPicPr>
          <p:cNvPr id="8" name="Image 3" descr="preencoded.png"/>
          <p:cNvPicPr>
            <a:picLocks noChangeAspect="1"/>
          </p:cNvPicPr>
          <p:nvPr/>
        </p:nvPicPr>
        <p:blipFill>
          <a:blip r:embed="rId6"/>
          <a:stretch>
            <a:fillRect/>
          </a:stretch>
        </p:blipFill>
        <p:spPr>
          <a:xfrm>
            <a:off x="703183" y="6308288"/>
            <a:ext cx="502206" cy="502206"/>
          </a:xfrm>
          <a:prstGeom prst="rect">
            <a:avLst/>
          </a:prstGeom>
        </p:spPr>
      </p:pic>
      <p:sp>
        <p:nvSpPr>
          <p:cNvPr id="9" name="Text 3"/>
          <p:cNvSpPr/>
          <p:nvPr/>
        </p:nvSpPr>
        <p:spPr>
          <a:xfrm>
            <a:off x="1406247" y="6273165"/>
            <a:ext cx="2511504" cy="313849"/>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Insert Multiple</a:t>
            </a:r>
            <a:endParaRPr lang="en-US" sz="1950" dirty="0"/>
          </a:p>
        </p:txBody>
      </p:sp>
      <p:sp>
        <p:nvSpPr>
          <p:cNvPr id="10" name="Text 4"/>
          <p:cNvSpPr/>
          <p:nvPr/>
        </p:nvSpPr>
        <p:spPr>
          <a:xfrm>
            <a:off x="703183" y="7036475"/>
            <a:ext cx="13224034" cy="64293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Use `INSERT INTO table_name (column1, column2) VALUES (value1, value2);` to add data. Use `INSERT INTO table_name VALUES (value1, value2, value3);` for all columns. Insert multiple rows with a single statement (SQL Server 2008+).</a:t>
            </a:r>
            <a:endParaRPr lang="en-US" sz="1550" dirty="0"/>
          </a:p>
        </p:txBody>
      </p:sp>
      <p:sp>
        <p:nvSpPr>
          <p:cNvPr id="11" name="Rectangle 10">
            <a:extLst>
              <a:ext uri="{FF2B5EF4-FFF2-40B4-BE49-F238E27FC236}">
                <a16:creationId xmlns:a16="http://schemas.microsoft.com/office/drawing/2014/main" id="{5599A5D9-AA11-378A-C7F4-C45789C0B375}"/>
              </a:ext>
            </a:extLst>
          </p:cNvPr>
          <p:cNvSpPr/>
          <p:nvPr/>
        </p:nvSpPr>
        <p:spPr>
          <a:xfrm>
            <a:off x="12322098" y="7237141"/>
            <a:ext cx="2230243" cy="892098"/>
          </a:xfrm>
          <a:prstGeom prst="rect">
            <a:avLst/>
          </a:prstGeom>
          <a:solidFill>
            <a:srgbClr val="091921"/>
          </a:solidFill>
          <a:ln>
            <a:solidFill>
              <a:srgbClr val="091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065020"/>
            <a:ext cx="920722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UPDATE &amp; DELETE Statements</a:t>
            </a:r>
            <a:endParaRPr lang="en-US" sz="4850" dirty="0"/>
          </a:p>
        </p:txBody>
      </p:sp>
      <p:sp>
        <p:nvSpPr>
          <p:cNvPr id="3" name="Text 1"/>
          <p:cNvSpPr/>
          <p:nvPr/>
        </p:nvSpPr>
        <p:spPr>
          <a:xfrm>
            <a:off x="863798" y="345328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UPDATE Syntax</a:t>
            </a:r>
            <a:endParaRPr lang="en-US" sz="2400" dirty="0"/>
          </a:p>
        </p:txBody>
      </p:sp>
      <p:sp>
        <p:nvSpPr>
          <p:cNvPr id="4" name="Text 2"/>
          <p:cNvSpPr/>
          <p:nvPr/>
        </p:nvSpPr>
        <p:spPr>
          <a:xfrm>
            <a:off x="863798" y="4085630"/>
            <a:ext cx="615029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`UPDATE table_name SET column1 = value1 WHERE condition;` Avoid unintentional updates with WHERE.</a:t>
            </a:r>
            <a:endParaRPr lang="en-US" sz="1900" dirty="0"/>
          </a:p>
        </p:txBody>
      </p:sp>
      <p:sp>
        <p:nvSpPr>
          <p:cNvPr id="5" name="Text 3"/>
          <p:cNvSpPr/>
          <p:nvPr/>
        </p:nvSpPr>
        <p:spPr>
          <a:xfrm>
            <a:off x="7623929" y="345328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DELETE Syntax</a:t>
            </a:r>
            <a:endParaRPr lang="en-US" sz="2400" dirty="0"/>
          </a:p>
        </p:txBody>
      </p:sp>
      <p:sp>
        <p:nvSpPr>
          <p:cNvPr id="6" name="Text 4"/>
          <p:cNvSpPr/>
          <p:nvPr/>
        </p:nvSpPr>
        <p:spPr>
          <a:xfrm>
            <a:off x="7623929" y="4085630"/>
            <a:ext cx="615029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`DELETE FROM table_name WHERE condition;` Use WHERE to avoid deleting all rows.</a:t>
            </a:r>
            <a:endParaRPr lang="en-US" sz="1900" dirty="0"/>
          </a:p>
        </p:txBody>
      </p:sp>
      <p:sp>
        <p:nvSpPr>
          <p:cNvPr id="7" name="Text 5"/>
          <p:cNvSpPr/>
          <p:nvPr/>
        </p:nvSpPr>
        <p:spPr>
          <a:xfrm>
            <a:off x="863798" y="5769769"/>
            <a:ext cx="129028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TRUNCATE TABLE is faster but cannot be rolled back.</a:t>
            </a:r>
            <a:endParaRPr lang="en-US" sz="1900" dirty="0"/>
          </a:p>
        </p:txBody>
      </p:sp>
      <p:sp>
        <p:nvSpPr>
          <p:cNvPr id="8" name="Rectangle 7">
            <a:extLst>
              <a:ext uri="{FF2B5EF4-FFF2-40B4-BE49-F238E27FC236}">
                <a16:creationId xmlns:a16="http://schemas.microsoft.com/office/drawing/2014/main" id="{65864BAB-5251-1EAF-7738-DF2FADF9AD23}"/>
              </a:ext>
            </a:extLst>
          </p:cNvPr>
          <p:cNvSpPr/>
          <p:nvPr/>
        </p:nvSpPr>
        <p:spPr>
          <a:xfrm>
            <a:off x="12322098" y="7237141"/>
            <a:ext cx="2230243" cy="892098"/>
          </a:xfrm>
          <a:prstGeom prst="rect">
            <a:avLst/>
          </a:prstGeom>
          <a:solidFill>
            <a:srgbClr val="091921"/>
          </a:solidFill>
          <a:ln>
            <a:solidFill>
              <a:srgbClr val="091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TotalTime>
  <Words>311</Words>
  <Application>Microsoft Office PowerPoint</Application>
  <PresentationFormat>Custom</PresentationFormat>
  <Paragraphs>34</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Merriweather</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Lakshan S J</cp:lastModifiedBy>
  <cp:revision>7</cp:revision>
  <dcterms:created xsi:type="dcterms:W3CDTF">2025-03-26T05:34:20Z</dcterms:created>
  <dcterms:modified xsi:type="dcterms:W3CDTF">2025-03-26T11:11:45Z</dcterms:modified>
</cp:coreProperties>
</file>